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304" r:id="rId5"/>
    <p:sldId id="294" r:id="rId6"/>
    <p:sldId id="293" r:id="rId7"/>
    <p:sldId id="289" r:id="rId8"/>
    <p:sldId id="316" r:id="rId9"/>
    <p:sldId id="317" r:id="rId10"/>
    <p:sldId id="288" r:id="rId11"/>
    <p:sldId id="312" r:id="rId12"/>
    <p:sldId id="315" r:id="rId13"/>
    <p:sldId id="318" r:id="rId14"/>
    <p:sldId id="292" r:id="rId15"/>
    <p:sldId id="301" r:id="rId16"/>
    <p:sldId id="284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D8C3"/>
    <a:srgbClr val="36F5FA"/>
    <a:srgbClr val="FFFFFF"/>
    <a:srgbClr val="D0C7B8"/>
    <a:srgbClr val="B8AA92"/>
    <a:srgbClr val="988563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72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6719;&#20214;&#31649;&#29702;\&#29976;&#29305;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5688\Desktop\&#32489;&#25928;&#35780;&#2027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burn chart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expect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Sheet1!$B$1:$L$1</c:f>
              <c:numCache>
                <c:formatCode>General</c:formatCode>
                <c:ptCount val="11"/>
                <c:pt idx="0">
                  <c:v>0</c:v>
                </c:pt>
                <c:pt idx="1">
                  <c:v>7</c:v>
                </c:pt>
                <c:pt idx="2">
                  <c:v>14</c:v>
                </c:pt>
                <c:pt idx="3">
                  <c:v>21</c:v>
                </c:pt>
                <c:pt idx="4">
                  <c:v>28</c:v>
                </c:pt>
                <c:pt idx="5">
                  <c:v>38</c:v>
                </c:pt>
                <c:pt idx="6">
                  <c:v>45</c:v>
                </c:pt>
                <c:pt idx="7">
                  <c:v>65</c:v>
                </c:pt>
                <c:pt idx="8">
                  <c:v>79</c:v>
                </c:pt>
                <c:pt idx="9">
                  <c:v>91</c:v>
                </c:pt>
                <c:pt idx="10">
                  <c:v>101</c:v>
                </c:pt>
              </c:numCache>
            </c:num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10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8D-4563-AB4A-3847F7B68A6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Sheet1!$B$1:$L$1</c:f>
              <c:numCache>
                <c:formatCode>General</c:formatCode>
                <c:ptCount val="11"/>
                <c:pt idx="0">
                  <c:v>0</c:v>
                </c:pt>
                <c:pt idx="1">
                  <c:v>7</c:v>
                </c:pt>
                <c:pt idx="2">
                  <c:v>14</c:v>
                </c:pt>
                <c:pt idx="3">
                  <c:v>21</c:v>
                </c:pt>
                <c:pt idx="4">
                  <c:v>28</c:v>
                </c:pt>
                <c:pt idx="5">
                  <c:v>38</c:v>
                </c:pt>
                <c:pt idx="6">
                  <c:v>45</c:v>
                </c:pt>
                <c:pt idx="7">
                  <c:v>65</c:v>
                </c:pt>
                <c:pt idx="8">
                  <c:v>79</c:v>
                </c:pt>
                <c:pt idx="9">
                  <c:v>91</c:v>
                </c:pt>
                <c:pt idx="10">
                  <c:v>101</c:v>
                </c:pt>
              </c:numCache>
            </c:numRef>
          </c:cat>
          <c:val>
            <c:numRef>
              <c:f>Sheet1!$B$3:$L$3</c:f>
              <c:numCache>
                <c:formatCode>General</c:formatCode>
                <c:ptCount val="11"/>
                <c:pt idx="0">
                  <c:v>10</c:v>
                </c:pt>
                <c:pt idx="1">
                  <c:v>8.5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5</c:v>
                </c:pt>
                <c:pt idx="6">
                  <c:v>4.5</c:v>
                </c:pt>
                <c:pt idx="7">
                  <c:v>3.5</c:v>
                </c:pt>
                <c:pt idx="8">
                  <c:v>2.4</c:v>
                </c:pt>
                <c:pt idx="9">
                  <c:v>1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58D-4563-AB4A-3847F7B68A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0054431"/>
        <c:axId val="570057311"/>
      </c:lineChart>
      <c:catAx>
        <c:axId val="570054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0057311"/>
        <c:crosses val="autoZero"/>
        <c:auto val="1"/>
        <c:lblAlgn val="ctr"/>
        <c:lblOffset val="100"/>
        <c:noMultiLvlLbl val="0"/>
      </c:catAx>
      <c:valAx>
        <c:axId val="570057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0054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PV-EV-AC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PV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Sheet1!$B$5:$K$5</c:f>
              <c:strCache>
                <c:ptCount val="10"/>
                <c:pt idx="0">
                  <c:v>0~7</c:v>
                </c:pt>
                <c:pt idx="1">
                  <c:v>7~14</c:v>
                </c:pt>
                <c:pt idx="2">
                  <c:v>14~21</c:v>
                </c:pt>
                <c:pt idx="3">
                  <c:v>21~28</c:v>
                </c:pt>
                <c:pt idx="4">
                  <c:v>28~38</c:v>
                </c:pt>
                <c:pt idx="5">
                  <c:v>38~45</c:v>
                </c:pt>
                <c:pt idx="6">
                  <c:v>45~65</c:v>
                </c:pt>
                <c:pt idx="7">
                  <c:v>65~79</c:v>
                </c:pt>
                <c:pt idx="8">
                  <c:v>79~91</c:v>
                </c:pt>
                <c:pt idx="9">
                  <c:v>91~101</c:v>
                </c:pt>
              </c:strCache>
            </c:strRef>
          </c:cat>
          <c:val>
            <c:numRef>
              <c:f>Sheet1!$B$6:$K$6</c:f>
              <c:numCache>
                <c:formatCode>General</c:formatCode>
                <c:ptCount val="10"/>
                <c:pt idx="0">
                  <c:v>10</c:v>
                </c:pt>
                <c:pt idx="1">
                  <c:v>30</c:v>
                </c:pt>
                <c:pt idx="2">
                  <c:v>50</c:v>
                </c:pt>
                <c:pt idx="3">
                  <c:v>60</c:v>
                </c:pt>
                <c:pt idx="4">
                  <c:v>80</c:v>
                </c:pt>
                <c:pt idx="5">
                  <c:v>95</c:v>
                </c:pt>
                <c:pt idx="6">
                  <c:v>185</c:v>
                </c:pt>
                <c:pt idx="7">
                  <c:v>210</c:v>
                </c:pt>
                <c:pt idx="8">
                  <c:v>230</c:v>
                </c:pt>
                <c:pt idx="9">
                  <c:v>240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54-43A7-91A6-3E1FA2F65978}"/>
            </c:ext>
          </c:extLst>
        </c:ser>
        <c:ser>
          <c:idx val="1"/>
          <c:order val="1"/>
          <c:tx>
            <c:strRef>
              <c:f>Sheet1!$A$7</c:f>
              <c:strCache>
                <c:ptCount val="1"/>
                <c:pt idx="0">
                  <c:v>EV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Sheet1!$B$5:$K$5</c:f>
              <c:strCache>
                <c:ptCount val="10"/>
                <c:pt idx="0">
                  <c:v>0~7</c:v>
                </c:pt>
                <c:pt idx="1">
                  <c:v>7~14</c:v>
                </c:pt>
                <c:pt idx="2">
                  <c:v>14~21</c:v>
                </c:pt>
                <c:pt idx="3">
                  <c:v>21~28</c:v>
                </c:pt>
                <c:pt idx="4">
                  <c:v>28~38</c:v>
                </c:pt>
                <c:pt idx="5">
                  <c:v>38~45</c:v>
                </c:pt>
                <c:pt idx="6">
                  <c:v>45~65</c:v>
                </c:pt>
                <c:pt idx="7">
                  <c:v>65~79</c:v>
                </c:pt>
                <c:pt idx="8">
                  <c:v>79~91</c:v>
                </c:pt>
                <c:pt idx="9">
                  <c:v>91~101</c:v>
                </c:pt>
              </c:strCache>
            </c:strRef>
          </c:cat>
          <c:val>
            <c:numRef>
              <c:f>Sheet1!$B$7:$K$7</c:f>
              <c:numCache>
                <c:formatCode>General</c:formatCode>
                <c:ptCount val="10"/>
                <c:pt idx="0">
                  <c:v>10</c:v>
                </c:pt>
                <c:pt idx="1">
                  <c:v>30</c:v>
                </c:pt>
                <c:pt idx="2">
                  <c:v>50</c:v>
                </c:pt>
                <c:pt idx="3">
                  <c:v>60</c:v>
                </c:pt>
                <c:pt idx="4">
                  <c:v>80</c:v>
                </c:pt>
                <c:pt idx="5">
                  <c:v>90</c:v>
                </c:pt>
                <c:pt idx="6">
                  <c:v>180</c:v>
                </c:pt>
                <c:pt idx="7">
                  <c:v>200</c:v>
                </c:pt>
                <c:pt idx="8">
                  <c:v>220</c:v>
                </c:pt>
                <c:pt idx="9">
                  <c:v>230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54-43A7-91A6-3E1FA2F65978}"/>
            </c:ext>
          </c:extLst>
        </c:ser>
        <c:ser>
          <c:idx val="2"/>
          <c:order val="2"/>
          <c:tx>
            <c:strRef>
              <c:f>Sheet1!$A$8</c:f>
              <c:strCache>
                <c:ptCount val="1"/>
                <c:pt idx="0">
                  <c:v>AC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Sheet1!$B$5:$K$5</c:f>
              <c:strCache>
                <c:ptCount val="10"/>
                <c:pt idx="0">
                  <c:v>0~7</c:v>
                </c:pt>
                <c:pt idx="1">
                  <c:v>7~14</c:v>
                </c:pt>
                <c:pt idx="2">
                  <c:v>14~21</c:v>
                </c:pt>
                <c:pt idx="3">
                  <c:v>21~28</c:v>
                </c:pt>
                <c:pt idx="4">
                  <c:v>28~38</c:v>
                </c:pt>
                <c:pt idx="5">
                  <c:v>38~45</c:v>
                </c:pt>
                <c:pt idx="6">
                  <c:v>45~65</c:v>
                </c:pt>
                <c:pt idx="7">
                  <c:v>65~79</c:v>
                </c:pt>
                <c:pt idx="8">
                  <c:v>79~91</c:v>
                </c:pt>
                <c:pt idx="9">
                  <c:v>91~101</c:v>
                </c:pt>
              </c:strCache>
            </c:strRef>
          </c:cat>
          <c:val>
            <c:numRef>
              <c:f>Sheet1!$B$8:$K$8</c:f>
              <c:numCache>
                <c:formatCode>General</c:formatCode>
                <c:ptCount val="10"/>
                <c:pt idx="0">
                  <c:v>10</c:v>
                </c:pt>
                <c:pt idx="1">
                  <c:v>30</c:v>
                </c:pt>
                <c:pt idx="2">
                  <c:v>50</c:v>
                </c:pt>
                <c:pt idx="3">
                  <c:v>60</c:v>
                </c:pt>
                <c:pt idx="4">
                  <c:v>85</c:v>
                </c:pt>
                <c:pt idx="5">
                  <c:v>100</c:v>
                </c:pt>
                <c:pt idx="6">
                  <c:v>200</c:v>
                </c:pt>
                <c:pt idx="7">
                  <c:v>228</c:v>
                </c:pt>
                <c:pt idx="8">
                  <c:v>240</c:v>
                </c:pt>
                <c:pt idx="9">
                  <c:v>248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54-43A7-91A6-3E1FA2F659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6253024"/>
        <c:axId val="1506262624"/>
      </c:lineChart>
      <c:catAx>
        <c:axId val="150625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06262624"/>
        <c:crosses val="autoZero"/>
        <c:auto val="1"/>
        <c:lblAlgn val="ctr"/>
        <c:lblOffset val="100"/>
        <c:noMultiLvlLbl val="0"/>
      </c:catAx>
      <c:valAx>
        <c:axId val="150626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0625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88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22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  <a:t>2024/6/19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00622" y="2037430"/>
            <a:ext cx="5752201" cy="115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井盖隐患智能识别系统</a:t>
            </a:r>
            <a:endParaRPr lang="en-US" altLang="zh-CN" sz="32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Milestone 3 Review Meeting</a:t>
            </a:r>
            <a:endParaRPr lang="zh-CN" sz="28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00622" y="3359972"/>
            <a:ext cx="56416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600" b="1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小组成员</a:t>
            </a:r>
            <a:endParaRPr lang="en-US" altLang="zh-CN" sz="1600" b="1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2154157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王梓鉴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2151030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李金昊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2151760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郭子瑜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2153604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郭晓杰</a:t>
            </a:r>
            <a:endParaRPr 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任务分析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FA4473-8D72-7B17-FBDF-0D53B7C77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10" y="4753976"/>
            <a:ext cx="2451226" cy="9461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021D90-717C-59FD-4B0B-C8D8CE648A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50000" r="9981" b="2084"/>
          <a:stretch/>
        </p:blipFill>
        <p:spPr>
          <a:xfrm>
            <a:off x="218057" y="4854541"/>
            <a:ext cx="1512484" cy="11024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22A949D-3E26-9FBB-52A2-C6320BE9BFCC}"/>
              </a:ext>
            </a:extLst>
          </p:cNvPr>
          <p:cNvSpPr/>
          <p:nvPr/>
        </p:nvSpPr>
        <p:spPr>
          <a:xfrm>
            <a:off x="626287" y="4155547"/>
            <a:ext cx="696024" cy="393539"/>
          </a:xfrm>
          <a:prstGeom prst="rect">
            <a:avLst/>
          </a:prstGeom>
          <a:solidFill>
            <a:srgbClr val="48D8C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AAAAC5-34DE-97D4-61F1-ADB6E379C706}"/>
              </a:ext>
            </a:extLst>
          </p:cNvPr>
          <p:cNvSpPr txBox="1"/>
          <p:nvPr/>
        </p:nvSpPr>
        <p:spPr>
          <a:xfrm>
            <a:off x="626287" y="415554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F642249-0FDA-E2A0-2C60-84319436E3B4}"/>
              </a:ext>
            </a:extLst>
          </p:cNvPr>
          <p:cNvSpPr/>
          <p:nvPr/>
        </p:nvSpPr>
        <p:spPr>
          <a:xfrm>
            <a:off x="1795554" y="5023087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116B1A-DDE7-8A57-EBEE-15CC933C50DE}"/>
              </a:ext>
            </a:extLst>
          </p:cNvPr>
          <p:cNvSpPr/>
          <p:nvPr/>
        </p:nvSpPr>
        <p:spPr>
          <a:xfrm>
            <a:off x="2384185" y="4962470"/>
            <a:ext cx="1582484" cy="5410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16AE67-E87C-BB20-39AE-22D85D401611}"/>
              </a:ext>
            </a:extLst>
          </p:cNvPr>
          <p:cNvSpPr txBox="1"/>
          <p:nvPr/>
        </p:nvSpPr>
        <p:spPr>
          <a:xfrm>
            <a:off x="2384185" y="5057799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preconditioning</a:t>
            </a:r>
            <a:endParaRPr lang="zh-CN" altLang="en-US" sz="16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E165172-BD04-129E-A019-F3C47988E14A}"/>
              </a:ext>
            </a:extLst>
          </p:cNvPr>
          <p:cNvSpPr/>
          <p:nvPr/>
        </p:nvSpPr>
        <p:spPr>
          <a:xfrm>
            <a:off x="4093568" y="5032450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EC61565-5456-B4A0-C19E-783367BFA034}"/>
              </a:ext>
            </a:extLst>
          </p:cNvPr>
          <p:cNvSpPr/>
          <p:nvPr/>
        </p:nvSpPr>
        <p:spPr>
          <a:xfrm>
            <a:off x="7163356" y="5043325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754239-0D89-FB94-E5F1-41C9A72212F0}"/>
              </a:ext>
            </a:extLst>
          </p:cNvPr>
          <p:cNvSpPr/>
          <p:nvPr/>
        </p:nvSpPr>
        <p:spPr>
          <a:xfrm>
            <a:off x="7704850" y="4899217"/>
            <a:ext cx="1346671" cy="73267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BEA25F-1145-2386-C6A0-BE59B7DD9A39}"/>
              </a:ext>
            </a:extLst>
          </p:cNvPr>
          <p:cNvSpPr txBox="1"/>
          <p:nvPr/>
        </p:nvSpPr>
        <p:spPr>
          <a:xfrm>
            <a:off x="7704851" y="4960013"/>
            <a:ext cx="1346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Identification result</a:t>
            </a:r>
            <a:endParaRPr lang="zh-CN" altLang="en-US" sz="1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2A9993-C7D2-F6F7-5AC2-449590895754}"/>
              </a:ext>
            </a:extLst>
          </p:cNvPr>
          <p:cNvSpPr/>
          <p:nvPr/>
        </p:nvSpPr>
        <p:spPr>
          <a:xfrm>
            <a:off x="9606615" y="4960013"/>
            <a:ext cx="1410269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0DC7FF-FB2D-38F1-7BD4-243942F7FAF3}"/>
              </a:ext>
            </a:extLst>
          </p:cNvPr>
          <p:cNvSpPr txBox="1"/>
          <p:nvPr/>
        </p:nvSpPr>
        <p:spPr>
          <a:xfrm>
            <a:off x="9539981" y="5052737"/>
            <a:ext cx="1522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Postprocessing</a:t>
            </a:r>
            <a:endParaRPr lang="zh-CN" altLang="en-US" sz="1600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23F2C58E-987D-2E2B-86F9-B6B9C1A1E739}"/>
              </a:ext>
            </a:extLst>
          </p:cNvPr>
          <p:cNvSpPr/>
          <p:nvPr/>
        </p:nvSpPr>
        <p:spPr>
          <a:xfrm>
            <a:off x="9105255" y="5052737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3BF24D21-9381-0B42-6976-C9AF06D2109D}"/>
              </a:ext>
            </a:extLst>
          </p:cNvPr>
          <p:cNvSpPr/>
          <p:nvPr/>
        </p:nvSpPr>
        <p:spPr>
          <a:xfrm>
            <a:off x="11081897" y="5052737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AB548EF-798D-82BB-631E-679322BA4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7426" y="4970827"/>
            <a:ext cx="254013" cy="47627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F24CDE-EE36-9877-0E4F-238E0645D993}"/>
              </a:ext>
            </a:extLst>
          </p:cNvPr>
          <p:cNvSpPr txBox="1"/>
          <p:nvPr/>
        </p:nvSpPr>
        <p:spPr>
          <a:xfrm>
            <a:off x="10951789" y="562850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manual audit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C342354-F3D3-01C0-B3B0-6B38F67933D6}"/>
              </a:ext>
            </a:extLst>
          </p:cNvPr>
          <p:cNvSpPr/>
          <p:nvPr/>
        </p:nvSpPr>
        <p:spPr>
          <a:xfrm>
            <a:off x="4603054" y="4162451"/>
            <a:ext cx="2487582" cy="393539"/>
          </a:xfrm>
          <a:prstGeom prst="rect">
            <a:avLst/>
          </a:prstGeom>
          <a:solidFill>
            <a:srgbClr val="48D8C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560E81-BA10-32A2-5255-E3E9C9A1E1B8}"/>
              </a:ext>
            </a:extLst>
          </p:cNvPr>
          <p:cNvSpPr txBox="1"/>
          <p:nvPr/>
        </p:nvSpPr>
        <p:spPr>
          <a:xfrm>
            <a:off x="4843204" y="4160531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Detection network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FEBD605-EE13-5D90-E147-F46C7D95FA38}"/>
              </a:ext>
            </a:extLst>
          </p:cNvPr>
          <p:cNvSpPr/>
          <p:nvPr/>
        </p:nvSpPr>
        <p:spPr>
          <a:xfrm>
            <a:off x="9051521" y="4170021"/>
            <a:ext cx="2879918" cy="393539"/>
          </a:xfrm>
          <a:prstGeom prst="rect">
            <a:avLst/>
          </a:prstGeom>
          <a:solidFill>
            <a:srgbClr val="48D8C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2168CA-C4A0-2C2F-E7B0-F6F428933DB7}"/>
              </a:ext>
            </a:extLst>
          </p:cNvPr>
          <p:cNvSpPr txBox="1"/>
          <p:nvPr/>
        </p:nvSpPr>
        <p:spPr>
          <a:xfrm>
            <a:off x="10065722" y="41555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6B96F9-C769-9EF3-7D2A-7395BA4825AF}"/>
              </a:ext>
            </a:extLst>
          </p:cNvPr>
          <p:cNvSpPr txBox="1"/>
          <p:nvPr/>
        </p:nvSpPr>
        <p:spPr>
          <a:xfrm>
            <a:off x="4720255" y="571818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backbone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42FA2B-B1DE-8A33-CAEB-DEC1E50524BC}"/>
              </a:ext>
            </a:extLst>
          </p:cNvPr>
          <p:cNvSpPr txBox="1"/>
          <p:nvPr/>
        </p:nvSpPr>
        <p:spPr>
          <a:xfrm>
            <a:off x="5733353" y="5718180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neck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8171D19-991D-3973-5394-05F917C2B131}"/>
              </a:ext>
            </a:extLst>
          </p:cNvPr>
          <p:cNvSpPr txBox="1"/>
          <p:nvPr/>
        </p:nvSpPr>
        <p:spPr>
          <a:xfrm>
            <a:off x="6439870" y="5718180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head</a:t>
            </a:r>
            <a:endParaRPr lang="zh-CN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7CF6C82-4770-C26F-D171-91C448031353}"/>
              </a:ext>
            </a:extLst>
          </p:cNvPr>
          <p:cNvSpPr/>
          <p:nvPr/>
        </p:nvSpPr>
        <p:spPr>
          <a:xfrm>
            <a:off x="1086394" y="1674993"/>
            <a:ext cx="10019211" cy="1866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考虑到实际业务场景，本课题基于目标检测技术实现对井盖隐患的识别。首先，在数据预处理阶段，为提升数据质量，可采用数据增强、数据标注等方式。在模型训练阶段，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选择合适的模型进行训练，并采取合适的方式提高识别的准确率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。最后，选择合适的后处理方式输出井盖隐患的识别结果。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962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模型训练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6B43CF-E3C4-AA6A-00C2-ECBEF32710AA}"/>
              </a:ext>
            </a:extLst>
          </p:cNvPr>
          <p:cNvSpPr/>
          <p:nvPr/>
        </p:nvSpPr>
        <p:spPr>
          <a:xfrm>
            <a:off x="374979" y="812231"/>
            <a:ext cx="2387816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CCBB0-C657-DF7F-64A1-6EFFFADA1331}"/>
              </a:ext>
            </a:extLst>
          </p:cNvPr>
          <p:cNvSpPr txBox="1"/>
          <p:nvPr/>
        </p:nvSpPr>
        <p:spPr>
          <a:xfrm>
            <a:off x="412831" y="799451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运行</a:t>
            </a:r>
            <a:r>
              <a:rPr lang="en-US" altLang="zh-CN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train_v8.py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F2BF0A1-E6A0-6CB9-CC73-8979BB83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8" y="3729016"/>
            <a:ext cx="10849054" cy="29861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42B00D-C9AB-C0E7-2619-B2AC2945F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879" y="799451"/>
            <a:ext cx="6329409" cy="15001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71BE146-5635-525C-1194-B200DF6F2AD8}"/>
              </a:ext>
            </a:extLst>
          </p:cNvPr>
          <p:cNvSpPr txBox="1"/>
          <p:nvPr/>
        </p:nvSpPr>
        <p:spPr>
          <a:xfrm>
            <a:off x="412830" y="2798152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训练结果之一展示</a:t>
            </a:r>
          </a:p>
        </p:txBody>
      </p:sp>
    </p:spTree>
    <p:extLst>
      <p:ext uri="{BB962C8B-B14F-4D97-AF65-F5344CB8AC3E}">
        <p14:creationId xmlns:p14="http://schemas.microsoft.com/office/powerpoint/2010/main" val="82565084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模型训练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6B43CF-E3C4-AA6A-00C2-ECBEF32710AA}"/>
              </a:ext>
            </a:extLst>
          </p:cNvPr>
          <p:cNvSpPr/>
          <p:nvPr/>
        </p:nvSpPr>
        <p:spPr>
          <a:xfrm>
            <a:off x="374979" y="812231"/>
            <a:ext cx="2387816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CCBB0-C657-DF7F-64A1-6EFFFADA1331}"/>
              </a:ext>
            </a:extLst>
          </p:cNvPr>
          <p:cNvSpPr txBox="1"/>
          <p:nvPr/>
        </p:nvSpPr>
        <p:spPr>
          <a:xfrm>
            <a:off x="412831" y="799451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更改参数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04937B-CF49-A567-D5DC-CEDA33E78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" y="1844366"/>
            <a:ext cx="10896680" cy="45863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04CEF-8AFA-378E-29A2-FE82F2A9AB68}"/>
              </a:ext>
            </a:extLst>
          </p:cNvPr>
          <p:cNvSpPr txBox="1"/>
          <p:nvPr/>
        </p:nvSpPr>
        <p:spPr>
          <a:xfrm>
            <a:off x="2971800" y="1207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修改后结果展示</a:t>
            </a:r>
          </a:p>
        </p:txBody>
      </p:sp>
    </p:spTree>
    <p:extLst>
      <p:ext uri="{BB962C8B-B14F-4D97-AF65-F5344CB8AC3E}">
        <p14:creationId xmlns:p14="http://schemas.microsoft.com/office/powerpoint/2010/main" val="314844417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模型训练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6B43CF-E3C4-AA6A-00C2-ECBEF32710AA}"/>
              </a:ext>
            </a:extLst>
          </p:cNvPr>
          <p:cNvSpPr/>
          <p:nvPr/>
        </p:nvSpPr>
        <p:spPr>
          <a:xfrm>
            <a:off x="374979" y="812231"/>
            <a:ext cx="2387816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CCBB0-C657-DF7F-64A1-6EFFFADA1331}"/>
              </a:ext>
            </a:extLst>
          </p:cNvPr>
          <p:cNvSpPr txBox="1"/>
          <p:nvPr/>
        </p:nvSpPr>
        <p:spPr>
          <a:xfrm>
            <a:off x="412831" y="799451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精度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B950FD3-89B6-92E0-AAC5-3296FA58F7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9" y="1440970"/>
            <a:ext cx="3599036" cy="23993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F7C1A2-710E-00AF-8BBC-060A7C891F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84" y="1535255"/>
            <a:ext cx="3770540" cy="25136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304F9F6-8E97-DA41-4BAE-79862C01EA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9" y="4049484"/>
            <a:ext cx="3854202" cy="25694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735CB2-0159-0F38-6591-A058EC9CF8C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84" y="4123066"/>
            <a:ext cx="3599036" cy="239935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4C8E2F0-A88B-3529-D284-D8D8F9FE636C}"/>
              </a:ext>
            </a:extLst>
          </p:cNvPr>
          <p:cNvSpPr txBox="1"/>
          <p:nvPr/>
        </p:nvSpPr>
        <p:spPr>
          <a:xfrm>
            <a:off x="3207328" y="5334218"/>
            <a:ext cx="1964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F1</a:t>
            </a:r>
            <a:r>
              <a:rPr lang="zh-CN" altLang="en-US" dirty="0"/>
              <a:t>图：综合考虑精确度和召回率的指标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731E01-E386-1E1A-2145-CEFDC2E97778}"/>
              </a:ext>
            </a:extLst>
          </p:cNvPr>
          <p:cNvSpPr txBox="1"/>
          <p:nvPr/>
        </p:nvSpPr>
        <p:spPr>
          <a:xfrm>
            <a:off x="3207327" y="2485350"/>
            <a:ext cx="1964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P-</a:t>
            </a:r>
            <a:r>
              <a:rPr lang="zh-CN" altLang="en-US" dirty="0"/>
              <a:t>图：预测为正的样本中有多少是正确的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B18979-54C2-6252-675A-1555290187A6}"/>
              </a:ext>
            </a:extLst>
          </p:cNvPr>
          <p:cNvSpPr txBox="1"/>
          <p:nvPr/>
        </p:nvSpPr>
        <p:spPr>
          <a:xfrm>
            <a:off x="9090077" y="5057219"/>
            <a:ext cx="1964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R-</a:t>
            </a:r>
            <a:r>
              <a:rPr lang="zh-CN" altLang="en-US" dirty="0"/>
              <a:t>图：真实为正的样本中有多少是正确的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C0F42A-59B3-96B8-BCA0-317DC64AFBB8}"/>
              </a:ext>
            </a:extLst>
          </p:cNvPr>
          <p:cNvSpPr txBox="1"/>
          <p:nvPr/>
        </p:nvSpPr>
        <p:spPr>
          <a:xfrm>
            <a:off x="8870227" y="2485350"/>
            <a:ext cx="1964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P-R</a:t>
            </a:r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160465343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79744" y="2278471"/>
            <a:ext cx="5054671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演示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THREE.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07080" y="1919176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9144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1"/>
            <a:ext cx="124440" cy="534036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讨论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弧形 9"/>
          <p:cNvSpPr/>
          <p:nvPr/>
        </p:nvSpPr>
        <p:spPr>
          <a:xfrm>
            <a:off x="1374063" y="1996853"/>
            <a:ext cx="3071090" cy="3071090"/>
          </a:xfrm>
          <a:prstGeom prst="arc">
            <a:avLst>
              <a:gd name="adj1" fmla="val 16200000"/>
              <a:gd name="adj2" fmla="val 54375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弧形 12"/>
          <p:cNvSpPr/>
          <p:nvPr/>
        </p:nvSpPr>
        <p:spPr>
          <a:xfrm flipH="1">
            <a:off x="7746208" y="2012145"/>
            <a:ext cx="3071090" cy="3071090"/>
          </a:xfrm>
          <a:prstGeom prst="arc">
            <a:avLst>
              <a:gd name="adj1" fmla="val 16200000"/>
              <a:gd name="adj2" fmla="val 54375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03096" y="2373142"/>
            <a:ext cx="4385807" cy="2318517"/>
            <a:chOff x="729401" y="2198026"/>
            <a:chExt cx="2781834" cy="1470591"/>
          </a:xfrm>
        </p:grpSpPr>
        <p:sp>
          <p:nvSpPr>
            <p:cNvPr id="15" name="椭圆 14"/>
            <p:cNvSpPr/>
            <p:nvPr/>
          </p:nvSpPr>
          <p:spPr>
            <a:xfrm>
              <a:off x="729401" y="2198026"/>
              <a:ext cx="1470591" cy="1470591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40644" y="2198026"/>
              <a:ext cx="1470591" cy="1470591"/>
            </a:xfrm>
            <a:prstGeom prst="ellipse">
              <a:avLst/>
            </a:prstGeom>
            <a:solidFill>
              <a:srgbClr val="B8A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43587" y="1679941"/>
            <a:ext cx="633825" cy="3704915"/>
            <a:chOff x="2235626" y="1665837"/>
            <a:chExt cx="633825" cy="3704915"/>
          </a:xfrm>
          <a:solidFill>
            <a:srgbClr val="988563"/>
          </a:solidFill>
        </p:grpSpPr>
        <p:sp>
          <p:nvSpPr>
            <p:cNvPr id="18" name="椭圆 17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9414588" y="1679942"/>
            <a:ext cx="633825" cy="3704915"/>
            <a:chOff x="2235626" y="1665837"/>
            <a:chExt cx="633825" cy="3704915"/>
          </a:xfrm>
          <a:solidFill>
            <a:srgbClr val="B8AA92"/>
          </a:solidFill>
        </p:grpSpPr>
        <p:sp>
          <p:nvSpPr>
            <p:cNvPr id="22" name="椭圆 21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558727" y="2421094"/>
            <a:ext cx="145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问题与风险管理</a:t>
            </a:r>
          </a:p>
        </p:txBody>
      </p:sp>
      <p:sp>
        <p:nvSpPr>
          <p:cNvPr id="39" name="矩形 38"/>
          <p:cNvSpPr/>
          <p:nvPr/>
        </p:nvSpPr>
        <p:spPr>
          <a:xfrm>
            <a:off x="745959" y="5520135"/>
            <a:ext cx="216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项目进度评估</a:t>
            </a:r>
          </a:p>
        </p:txBody>
      </p:sp>
      <p:sp>
        <p:nvSpPr>
          <p:cNvPr id="42" name="矩形 41"/>
          <p:cNvSpPr/>
          <p:nvPr/>
        </p:nvSpPr>
        <p:spPr>
          <a:xfrm>
            <a:off x="9281753" y="2373142"/>
            <a:ext cx="1511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资源分配与确认</a:t>
            </a:r>
          </a:p>
        </p:txBody>
      </p:sp>
      <p:sp>
        <p:nvSpPr>
          <p:cNvPr id="48" name="矩形 47"/>
          <p:cNvSpPr/>
          <p:nvPr/>
        </p:nvSpPr>
        <p:spPr>
          <a:xfrm>
            <a:off x="9281753" y="5492184"/>
            <a:ext cx="138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下一步计划</a:t>
            </a:r>
          </a:p>
        </p:txBody>
      </p:sp>
      <p:sp>
        <p:nvSpPr>
          <p:cNvPr id="49" name="standing-frontal-man-silhouette_10633"/>
          <p:cNvSpPr>
            <a:spLocks noChangeAspect="1"/>
          </p:cNvSpPr>
          <p:nvPr/>
        </p:nvSpPr>
        <p:spPr bwMode="auto">
          <a:xfrm>
            <a:off x="4691524" y="2829859"/>
            <a:ext cx="709932" cy="1394164"/>
          </a:xfrm>
          <a:custGeom>
            <a:avLst/>
            <a:gdLst>
              <a:gd name="connsiteX0" fmla="*/ 163385 w 291742"/>
              <a:gd name="connsiteY0" fmla="*/ 108960 h 572922"/>
              <a:gd name="connsiteX1" fmla="*/ 206766 w 291742"/>
              <a:gd name="connsiteY1" fmla="*/ 123264 h 572922"/>
              <a:gd name="connsiteX2" fmla="*/ 291511 w 291742"/>
              <a:gd name="connsiteY2" fmla="*/ 302160 h 572922"/>
              <a:gd name="connsiteX3" fmla="*/ 241471 w 291742"/>
              <a:gd name="connsiteY3" fmla="*/ 302160 h 572922"/>
              <a:gd name="connsiteX4" fmla="*/ 209994 w 291742"/>
              <a:gd name="connsiteY4" fmla="*/ 191760 h 572922"/>
              <a:gd name="connsiteX5" fmla="*/ 209994 w 291742"/>
              <a:gd name="connsiteY5" fmla="*/ 233664 h 572922"/>
              <a:gd name="connsiteX6" fmla="*/ 208380 w 291742"/>
              <a:gd name="connsiteY6" fmla="*/ 407725 h 572922"/>
              <a:gd name="connsiteX7" fmla="*/ 208380 w 291742"/>
              <a:gd name="connsiteY7" fmla="*/ 547135 h 572922"/>
              <a:gd name="connsiteX8" fmla="*/ 158340 w 291742"/>
              <a:gd name="connsiteY8" fmla="*/ 547135 h 572922"/>
              <a:gd name="connsiteX9" fmla="*/ 158340 w 291742"/>
              <a:gd name="connsiteY9" fmla="*/ 348899 h 572922"/>
              <a:gd name="connsiteX10" fmla="*/ 133321 w 291742"/>
              <a:gd name="connsiteY10" fmla="*/ 348899 h 572922"/>
              <a:gd name="connsiteX11" fmla="*/ 133321 w 291742"/>
              <a:gd name="connsiteY11" fmla="*/ 546330 h 572922"/>
              <a:gd name="connsiteX12" fmla="*/ 105879 w 291742"/>
              <a:gd name="connsiteY12" fmla="*/ 572922 h 572922"/>
              <a:gd name="connsiteX13" fmla="*/ 79245 w 291742"/>
              <a:gd name="connsiteY13" fmla="*/ 546330 h 572922"/>
              <a:gd name="connsiteX14" fmla="*/ 79245 w 291742"/>
              <a:gd name="connsiteY14" fmla="*/ 407725 h 572922"/>
              <a:gd name="connsiteX15" fmla="*/ 80053 w 291742"/>
              <a:gd name="connsiteY15" fmla="*/ 233664 h 572922"/>
              <a:gd name="connsiteX16" fmla="*/ 80053 w 291742"/>
              <a:gd name="connsiteY16" fmla="*/ 197401 h 572922"/>
              <a:gd name="connsiteX17" fmla="*/ 50190 w 291742"/>
              <a:gd name="connsiteY17" fmla="*/ 304578 h 572922"/>
              <a:gd name="connsiteX18" fmla="*/ 150 w 291742"/>
              <a:gd name="connsiteY18" fmla="*/ 304578 h 572922"/>
              <a:gd name="connsiteX19" fmla="*/ 65525 w 291742"/>
              <a:gd name="connsiteY19" fmla="*/ 134545 h 572922"/>
              <a:gd name="connsiteX20" fmla="*/ 163385 w 291742"/>
              <a:gd name="connsiteY20" fmla="*/ 108960 h 572922"/>
              <a:gd name="connsiteX21" fmla="*/ 145846 w 291742"/>
              <a:gd name="connsiteY21" fmla="*/ 0 h 572922"/>
              <a:gd name="connsiteX22" fmla="*/ 193069 w 291742"/>
              <a:gd name="connsiteY22" fmla="*/ 47158 h 572922"/>
              <a:gd name="connsiteX23" fmla="*/ 145846 w 291742"/>
              <a:gd name="connsiteY23" fmla="*/ 94316 h 572922"/>
              <a:gd name="connsiteX24" fmla="*/ 98623 w 291742"/>
              <a:gd name="connsiteY24" fmla="*/ 47158 h 572922"/>
              <a:gd name="connsiteX25" fmla="*/ 145846 w 291742"/>
              <a:gd name="connsiteY25" fmla="*/ 0 h 57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91742" h="572922">
                <a:moveTo>
                  <a:pt x="163385" y="108960"/>
                </a:moveTo>
                <a:cubicBezTo>
                  <a:pt x="189615" y="112788"/>
                  <a:pt x="206766" y="123264"/>
                  <a:pt x="206766" y="123264"/>
                </a:cubicBezTo>
                <a:cubicBezTo>
                  <a:pt x="206766" y="123264"/>
                  <a:pt x="278597" y="152274"/>
                  <a:pt x="291511" y="302160"/>
                </a:cubicBezTo>
                <a:cubicBezTo>
                  <a:pt x="295546" y="333588"/>
                  <a:pt x="245506" y="333588"/>
                  <a:pt x="241471" y="302160"/>
                </a:cubicBezTo>
                <a:cubicBezTo>
                  <a:pt x="236628" y="263480"/>
                  <a:pt x="230172" y="223994"/>
                  <a:pt x="209994" y="191760"/>
                </a:cubicBezTo>
                <a:cubicBezTo>
                  <a:pt x="209994" y="202236"/>
                  <a:pt x="209994" y="216741"/>
                  <a:pt x="209994" y="233664"/>
                </a:cubicBezTo>
                <a:lnTo>
                  <a:pt x="208380" y="407725"/>
                </a:lnTo>
                <a:lnTo>
                  <a:pt x="208380" y="547135"/>
                </a:lnTo>
                <a:cubicBezTo>
                  <a:pt x="208380" y="579369"/>
                  <a:pt x="158340" y="579369"/>
                  <a:pt x="158340" y="547135"/>
                </a:cubicBezTo>
                <a:lnTo>
                  <a:pt x="158340" y="348899"/>
                </a:lnTo>
                <a:lnTo>
                  <a:pt x="133321" y="348899"/>
                </a:lnTo>
                <a:lnTo>
                  <a:pt x="133321" y="546330"/>
                </a:lnTo>
                <a:cubicBezTo>
                  <a:pt x="133321" y="560835"/>
                  <a:pt x="121214" y="572922"/>
                  <a:pt x="105879" y="572922"/>
                </a:cubicBezTo>
                <a:cubicBezTo>
                  <a:pt x="90545" y="572922"/>
                  <a:pt x="79245" y="560835"/>
                  <a:pt x="79245" y="546330"/>
                </a:cubicBezTo>
                <a:lnTo>
                  <a:pt x="79245" y="407725"/>
                </a:lnTo>
                <a:lnTo>
                  <a:pt x="80053" y="233664"/>
                </a:lnTo>
                <a:lnTo>
                  <a:pt x="80053" y="197401"/>
                </a:lnTo>
                <a:cubicBezTo>
                  <a:pt x="61489" y="229635"/>
                  <a:pt x="55033" y="267509"/>
                  <a:pt x="50190" y="304578"/>
                </a:cubicBezTo>
                <a:cubicBezTo>
                  <a:pt x="46962" y="336811"/>
                  <a:pt x="-3078" y="336811"/>
                  <a:pt x="150" y="304578"/>
                </a:cubicBezTo>
                <a:cubicBezTo>
                  <a:pt x="8221" y="241722"/>
                  <a:pt x="18714" y="177255"/>
                  <a:pt x="65525" y="134545"/>
                </a:cubicBezTo>
                <a:cubicBezTo>
                  <a:pt x="101844" y="107953"/>
                  <a:pt x="137154" y="105132"/>
                  <a:pt x="163385" y="108960"/>
                </a:cubicBezTo>
                <a:close/>
                <a:moveTo>
                  <a:pt x="145846" y="0"/>
                </a:moveTo>
                <a:cubicBezTo>
                  <a:pt x="171927" y="0"/>
                  <a:pt x="193069" y="21113"/>
                  <a:pt x="193069" y="47158"/>
                </a:cubicBezTo>
                <a:cubicBezTo>
                  <a:pt x="193069" y="73203"/>
                  <a:pt x="171927" y="94316"/>
                  <a:pt x="145846" y="94316"/>
                </a:cubicBezTo>
                <a:cubicBezTo>
                  <a:pt x="119765" y="94316"/>
                  <a:pt x="98623" y="73203"/>
                  <a:pt x="98623" y="47158"/>
                </a:cubicBezTo>
                <a:cubicBezTo>
                  <a:pt x="98623" y="21113"/>
                  <a:pt x="119765" y="0"/>
                  <a:pt x="145846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</p:sp>
      <p:sp>
        <p:nvSpPr>
          <p:cNvPr id="50" name="standing-frontal-man-silhouette_10633"/>
          <p:cNvSpPr>
            <a:spLocks noChangeAspect="1"/>
          </p:cNvSpPr>
          <p:nvPr/>
        </p:nvSpPr>
        <p:spPr bwMode="auto">
          <a:xfrm>
            <a:off x="6782348" y="2829859"/>
            <a:ext cx="710188" cy="1394164"/>
          </a:xfrm>
          <a:custGeom>
            <a:avLst/>
            <a:gdLst>
              <a:gd name="connsiteX0" fmla="*/ 113100 w 309065"/>
              <a:gd name="connsiteY0" fmla="*/ 121373 h 606722"/>
              <a:gd name="connsiteX1" fmla="*/ 195976 w 309065"/>
              <a:gd name="connsiteY1" fmla="*/ 121373 h 606722"/>
              <a:gd name="connsiteX2" fmla="*/ 251079 w 309065"/>
              <a:gd name="connsiteY2" fmla="*/ 169899 h 606722"/>
              <a:gd name="connsiteX3" fmla="*/ 307606 w 309065"/>
              <a:gd name="connsiteY3" fmla="*/ 327209 h 606722"/>
              <a:gd name="connsiteX4" fmla="*/ 293363 w 309065"/>
              <a:gd name="connsiteY4" fmla="*/ 357693 h 606722"/>
              <a:gd name="connsiteX5" fmla="*/ 262830 w 309065"/>
              <a:gd name="connsiteY5" fmla="*/ 343562 h 606722"/>
              <a:gd name="connsiteX6" fmla="*/ 216718 w 309065"/>
              <a:gd name="connsiteY6" fmla="*/ 215937 h 606722"/>
              <a:gd name="connsiteX7" fmla="*/ 206926 w 309065"/>
              <a:gd name="connsiteY7" fmla="*/ 229712 h 606722"/>
              <a:gd name="connsiteX8" fmla="*/ 206926 w 309065"/>
              <a:gd name="connsiteY8" fmla="*/ 264641 h 606722"/>
              <a:gd name="connsiteX9" fmla="*/ 247874 w 309065"/>
              <a:gd name="connsiteY9" fmla="*/ 367914 h 606722"/>
              <a:gd name="connsiteX10" fmla="*/ 241020 w 309065"/>
              <a:gd name="connsiteY10" fmla="*/ 381245 h 606722"/>
              <a:gd name="connsiteX11" fmla="*/ 217964 w 309065"/>
              <a:gd name="connsiteY11" fmla="*/ 386933 h 606722"/>
              <a:gd name="connsiteX12" fmla="*/ 217964 w 309065"/>
              <a:gd name="connsiteY12" fmla="*/ 578104 h 606722"/>
              <a:gd name="connsiteX13" fmla="*/ 189300 w 309065"/>
              <a:gd name="connsiteY13" fmla="*/ 606722 h 606722"/>
              <a:gd name="connsiteX14" fmla="*/ 160725 w 309065"/>
              <a:gd name="connsiteY14" fmla="*/ 578104 h 606722"/>
              <a:gd name="connsiteX15" fmla="*/ 160725 w 309065"/>
              <a:gd name="connsiteY15" fmla="*/ 400442 h 606722"/>
              <a:gd name="connsiteX16" fmla="*/ 148351 w 309065"/>
              <a:gd name="connsiteY16" fmla="*/ 400442 h 606722"/>
              <a:gd name="connsiteX17" fmla="*/ 148351 w 309065"/>
              <a:gd name="connsiteY17" fmla="*/ 578104 h 606722"/>
              <a:gd name="connsiteX18" fmla="*/ 119687 w 309065"/>
              <a:gd name="connsiteY18" fmla="*/ 606722 h 606722"/>
              <a:gd name="connsiteX19" fmla="*/ 91112 w 309065"/>
              <a:gd name="connsiteY19" fmla="*/ 578104 h 606722"/>
              <a:gd name="connsiteX20" fmla="*/ 91112 w 309065"/>
              <a:gd name="connsiteY20" fmla="*/ 386933 h 606722"/>
              <a:gd name="connsiteX21" fmla="*/ 68056 w 309065"/>
              <a:gd name="connsiteY21" fmla="*/ 381334 h 606722"/>
              <a:gd name="connsiteX22" fmla="*/ 61113 w 309065"/>
              <a:gd name="connsiteY22" fmla="*/ 367914 h 606722"/>
              <a:gd name="connsiteX23" fmla="*/ 102150 w 309065"/>
              <a:gd name="connsiteY23" fmla="*/ 264641 h 606722"/>
              <a:gd name="connsiteX24" fmla="*/ 102061 w 309065"/>
              <a:gd name="connsiteY24" fmla="*/ 229712 h 606722"/>
              <a:gd name="connsiteX25" fmla="*/ 92358 w 309065"/>
              <a:gd name="connsiteY25" fmla="*/ 215937 h 606722"/>
              <a:gd name="connsiteX26" fmla="*/ 46246 w 309065"/>
              <a:gd name="connsiteY26" fmla="*/ 343562 h 606722"/>
              <a:gd name="connsiteX27" fmla="*/ 15624 w 309065"/>
              <a:gd name="connsiteY27" fmla="*/ 357693 h 606722"/>
              <a:gd name="connsiteX28" fmla="*/ 1470 w 309065"/>
              <a:gd name="connsiteY28" fmla="*/ 327209 h 606722"/>
              <a:gd name="connsiteX29" fmla="*/ 57908 w 309065"/>
              <a:gd name="connsiteY29" fmla="*/ 169899 h 606722"/>
              <a:gd name="connsiteX30" fmla="*/ 113100 w 309065"/>
              <a:gd name="connsiteY30" fmla="*/ 121373 h 606722"/>
              <a:gd name="connsiteX31" fmla="*/ 154538 w 309065"/>
              <a:gd name="connsiteY31" fmla="*/ 0 h 606722"/>
              <a:gd name="connsiteX32" fmla="*/ 206651 w 309065"/>
              <a:gd name="connsiteY32" fmla="*/ 52042 h 606722"/>
              <a:gd name="connsiteX33" fmla="*/ 154538 w 309065"/>
              <a:gd name="connsiteY33" fmla="*/ 104084 h 606722"/>
              <a:gd name="connsiteX34" fmla="*/ 102425 w 309065"/>
              <a:gd name="connsiteY34" fmla="*/ 52042 h 606722"/>
              <a:gd name="connsiteX35" fmla="*/ 154538 w 309065"/>
              <a:gd name="connsiteY3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9065" h="606722">
                <a:moveTo>
                  <a:pt x="113100" y="121373"/>
                </a:moveTo>
                <a:lnTo>
                  <a:pt x="195976" y="121373"/>
                </a:lnTo>
                <a:cubicBezTo>
                  <a:pt x="221436" y="121373"/>
                  <a:pt x="240041" y="137726"/>
                  <a:pt x="251079" y="169899"/>
                </a:cubicBezTo>
                <a:cubicBezTo>
                  <a:pt x="268260" y="219670"/>
                  <a:pt x="307250" y="326142"/>
                  <a:pt x="307606" y="327209"/>
                </a:cubicBezTo>
                <a:cubicBezTo>
                  <a:pt x="312146" y="339563"/>
                  <a:pt x="305737" y="353160"/>
                  <a:pt x="293363" y="357693"/>
                </a:cubicBezTo>
                <a:cubicBezTo>
                  <a:pt x="280990" y="362226"/>
                  <a:pt x="267281" y="355916"/>
                  <a:pt x="262830" y="343562"/>
                </a:cubicBezTo>
                <a:cubicBezTo>
                  <a:pt x="262474" y="342673"/>
                  <a:pt x="235768" y="269706"/>
                  <a:pt x="216718" y="215937"/>
                </a:cubicBezTo>
                <a:cubicBezTo>
                  <a:pt x="215026" y="221536"/>
                  <a:pt x="211555" y="226335"/>
                  <a:pt x="206926" y="229712"/>
                </a:cubicBezTo>
                <a:lnTo>
                  <a:pt x="206926" y="264641"/>
                </a:lnTo>
                <a:lnTo>
                  <a:pt x="247874" y="367914"/>
                </a:lnTo>
                <a:cubicBezTo>
                  <a:pt x="250189" y="373602"/>
                  <a:pt x="246806" y="379912"/>
                  <a:pt x="241020" y="381245"/>
                </a:cubicBezTo>
                <a:cubicBezTo>
                  <a:pt x="234878" y="382756"/>
                  <a:pt x="226777" y="384711"/>
                  <a:pt x="217964" y="386933"/>
                </a:cubicBezTo>
                <a:lnTo>
                  <a:pt x="217964" y="578104"/>
                </a:lnTo>
                <a:cubicBezTo>
                  <a:pt x="217964" y="593924"/>
                  <a:pt x="205145" y="606722"/>
                  <a:pt x="189300" y="606722"/>
                </a:cubicBezTo>
                <a:cubicBezTo>
                  <a:pt x="173544" y="606722"/>
                  <a:pt x="160725" y="593924"/>
                  <a:pt x="160725" y="578104"/>
                </a:cubicBezTo>
                <a:lnTo>
                  <a:pt x="160725" y="400442"/>
                </a:lnTo>
                <a:cubicBezTo>
                  <a:pt x="156630" y="400798"/>
                  <a:pt x="152446" y="400798"/>
                  <a:pt x="148351" y="400442"/>
                </a:cubicBezTo>
                <a:lnTo>
                  <a:pt x="148351" y="578104"/>
                </a:lnTo>
                <a:cubicBezTo>
                  <a:pt x="148351" y="593924"/>
                  <a:pt x="135533" y="606722"/>
                  <a:pt x="119687" y="606722"/>
                </a:cubicBezTo>
                <a:cubicBezTo>
                  <a:pt x="103931" y="606722"/>
                  <a:pt x="91112" y="593924"/>
                  <a:pt x="91112" y="578104"/>
                </a:cubicBezTo>
                <a:lnTo>
                  <a:pt x="91112" y="386933"/>
                </a:lnTo>
                <a:cubicBezTo>
                  <a:pt x="82299" y="384800"/>
                  <a:pt x="74198" y="382756"/>
                  <a:pt x="68056" y="381334"/>
                </a:cubicBezTo>
                <a:cubicBezTo>
                  <a:pt x="62181" y="379912"/>
                  <a:pt x="58887" y="373602"/>
                  <a:pt x="61113" y="367914"/>
                </a:cubicBezTo>
                <a:lnTo>
                  <a:pt x="102150" y="264641"/>
                </a:lnTo>
                <a:lnTo>
                  <a:pt x="102061" y="229712"/>
                </a:lnTo>
                <a:cubicBezTo>
                  <a:pt x="97521" y="226335"/>
                  <a:pt x="94050" y="221536"/>
                  <a:pt x="92358" y="215937"/>
                </a:cubicBezTo>
                <a:cubicBezTo>
                  <a:pt x="73308" y="269706"/>
                  <a:pt x="46602" y="342673"/>
                  <a:pt x="46246" y="343562"/>
                </a:cubicBezTo>
                <a:cubicBezTo>
                  <a:pt x="41706" y="355916"/>
                  <a:pt x="27997" y="362226"/>
                  <a:pt x="15624" y="357693"/>
                </a:cubicBezTo>
                <a:cubicBezTo>
                  <a:pt x="3250" y="353160"/>
                  <a:pt x="-3070" y="339563"/>
                  <a:pt x="1470" y="327209"/>
                </a:cubicBezTo>
                <a:cubicBezTo>
                  <a:pt x="1826" y="326142"/>
                  <a:pt x="40816" y="219670"/>
                  <a:pt x="57908" y="169899"/>
                </a:cubicBezTo>
                <a:cubicBezTo>
                  <a:pt x="69035" y="137726"/>
                  <a:pt x="87551" y="121373"/>
                  <a:pt x="113100" y="121373"/>
                </a:cubicBezTo>
                <a:close/>
                <a:moveTo>
                  <a:pt x="154538" y="0"/>
                </a:moveTo>
                <a:cubicBezTo>
                  <a:pt x="183319" y="0"/>
                  <a:pt x="206651" y="23300"/>
                  <a:pt x="206651" y="52042"/>
                </a:cubicBezTo>
                <a:cubicBezTo>
                  <a:pt x="206651" y="80784"/>
                  <a:pt x="183319" y="104084"/>
                  <a:pt x="154538" y="104084"/>
                </a:cubicBezTo>
                <a:cubicBezTo>
                  <a:pt x="125757" y="104084"/>
                  <a:pt x="102425" y="80784"/>
                  <a:pt x="102425" y="52042"/>
                </a:cubicBezTo>
                <a:cubicBezTo>
                  <a:pt x="102425" y="23300"/>
                  <a:pt x="125757" y="0"/>
                  <a:pt x="154538" y="0"/>
                </a:cubicBez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675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3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3218" y="1570666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18" y="2575454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218" y="3580242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74200" y="1692970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里程碑介绍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4199" y="2703142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项目指标</a:t>
            </a:r>
            <a:endParaRPr lang="zh-CN" altLang="en-US" sz="200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pic>
        <p:nvPicPr>
          <p:cNvPr id="19" name="图片 18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6EFE69-2C32-02F4-B40A-263DB71170DC}"/>
              </a:ext>
            </a:extLst>
          </p:cNvPr>
          <p:cNvSpPr txBox="1"/>
          <p:nvPr/>
        </p:nvSpPr>
        <p:spPr>
          <a:xfrm>
            <a:off x="1874198" y="3699382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讨论</a:t>
            </a:r>
            <a:endParaRPr lang="zh-CN" altLang="en-US" sz="200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68311" y="2431724"/>
            <a:ext cx="5054671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里程碑介绍</a:t>
            </a:r>
            <a:endParaRPr lang="zh-CN" altLang="en-US" sz="36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1034" cy="52451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里程碑介绍</a:t>
            </a:r>
          </a:p>
        </p:txBody>
      </p:sp>
      <p:sp>
        <p:nvSpPr>
          <p:cNvPr id="10" name="箭头: 五边形 3"/>
          <p:cNvSpPr/>
          <p:nvPr/>
        </p:nvSpPr>
        <p:spPr>
          <a:xfrm>
            <a:off x="5709620" y="1460537"/>
            <a:ext cx="4649722" cy="1193800"/>
          </a:xfrm>
          <a:prstGeom prst="homePlate">
            <a:avLst>
              <a:gd name="adj" fmla="val 27128"/>
            </a:avLst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4"/>
          <p:cNvSpPr/>
          <p:nvPr/>
        </p:nvSpPr>
        <p:spPr>
          <a:xfrm>
            <a:off x="3545686" y="1460537"/>
            <a:ext cx="3782382" cy="1193800"/>
          </a:xfrm>
          <a:prstGeom prst="homePlate">
            <a:avLst>
              <a:gd name="adj" fmla="val 27128"/>
            </a:avLst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五边形 5"/>
          <p:cNvSpPr/>
          <p:nvPr/>
        </p:nvSpPr>
        <p:spPr>
          <a:xfrm>
            <a:off x="1056231" y="1460537"/>
            <a:ext cx="3159721" cy="1193800"/>
          </a:xfrm>
          <a:prstGeom prst="homePlate">
            <a:avLst>
              <a:gd name="adj" fmla="val 27128"/>
            </a:avLst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437946" y="1644733"/>
            <a:ext cx="1767044" cy="774408"/>
            <a:chOff x="1853321" y="2972920"/>
            <a:chExt cx="1640938" cy="774408"/>
          </a:xfrm>
        </p:grpSpPr>
        <p:sp>
          <p:nvSpPr>
            <p:cNvPr id="14" name="矩形 13"/>
            <p:cNvSpPr/>
            <p:nvPr/>
          </p:nvSpPr>
          <p:spPr>
            <a:xfrm>
              <a:off x="1853321" y="3235200"/>
              <a:ext cx="1640938" cy="51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项目准备与系统设计阶段</a:t>
              </a:r>
              <a:endPara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3.10-4.20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kumimoji="1"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898597" y="2972920"/>
              <a:ext cx="155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第一阶段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07950" y="1644733"/>
            <a:ext cx="1640938" cy="769238"/>
            <a:chOff x="1830533" y="2970215"/>
            <a:chExt cx="1640938" cy="769238"/>
          </a:xfrm>
        </p:grpSpPr>
        <p:sp>
          <p:nvSpPr>
            <p:cNvPr id="17" name="矩形 16"/>
            <p:cNvSpPr/>
            <p:nvPr/>
          </p:nvSpPr>
          <p:spPr>
            <a:xfrm>
              <a:off x="1830533" y="3227325"/>
              <a:ext cx="1640938" cy="51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模型开发阶段</a:t>
              </a:r>
              <a:endPara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4.20-6.10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875809" y="2970215"/>
              <a:ext cx="155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第二阶段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797280" y="1639563"/>
            <a:ext cx="1640938" cy="774408"/>
            <a:chOff x="1853321" y="2970215"/>
            <a:chExt cx="1640938" cy="774408"/>
          </a:xfrm>
        </p:grpSpPr>
        <p:sp>
          <p:nvSpPr>
            <p:cNvPr id="20" name="矩形 19"/>
            <p:cNvSpPr/>
            <p:nvPr/>
          </p:nvSpPr>
          <p:spPr>
            <a:xfrm>
              <a:off x="1853321" y="3232495"/>
              <a:ext cx="1640938" cy="51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项目完成与测试阶段</a:t>
              </a:r>
              <a:endPara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6.10-6.21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898597" y="2970215"/>
              <a:ext cx="155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第三阶段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1181011" y="3231611"/>
            <a:ext cx="2430290" cy="1983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确定项目（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3.10-3.12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确定需求（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3.12-3.19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项目计划（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3.19-3.27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系统设计（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3.27-4.2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相关知识学习（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4.2-4.12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收集数据（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4.12-4.19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31" name="矩形 30"/>
          <p:cNvSpPr/>
          <p:nvPr/>
        </p:nvSpPr>
        <p:spPr>
          <a:xfrm>
            <a:off x="1181011" y="2797735"/>
            <a:ext cx="101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88563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第一阶段</a:t>
            </a:r>
          </a:p>
        </p:txBody>
      </p:sp>
      <p:sp>
        <p:nvSpPr>
          <p:cNvPr id="33" name="矩形 32"/>
          <p:cNvSpPr/>
          <p:nvPr/>
        </p:nvSpPr>
        <p:spPr>
          <a:xfrm>
            <a:off x="4361340" y="3231611"/>
            <a:ext cx="2768665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模型选择与训练（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4.20-5.20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前端界面设计（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5.20-5.03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模型准确性测试（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6.03-6.10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61340" y="2797735"/>
            <a:ext cx="101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B8AA92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第二阶段</a:t>
            </a:r>
          </a:p>
        </p:txBody>
      </p:sp>
      <p:sp>
        <p:nvSpPr>
          <p:cNvPr id="36" name="矩形 35"/>
          <p:cNvSpPr/>
          <p:nvPr/>
        </p:nvSpPr>
        <p:spPr>
          <a:xfrm>
            <a:off x="7420665" y="3146303"/>
            <a:ext cx="2846748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项目整合与改进（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6.10-6.21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项目整体测试（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6.10-6.21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37" name="矩形 36"/>
          <p:cNvSpPr/>
          <p:nvPr/>
        </p:nvSpPr>
        <p:spPr>
          <a:xfrm>
            <a:off x="7420665" y="2797735"/>
            <a:ext cx="101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D0C7B8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第三阶段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690742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Burn chart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8A38BDD9-57E3-B4CC-DB8C-1B119B1B30B8}"/>
              </a:ext>
            </a:extLst>
          </p:cNvPr>
          <p:cNvGraphicFramePr>
            <a:graphicFrameLocks/>
          </p:cNvGraphicFramePr>
          <p:nvPr/>
        </p:nvGraphicFramePr>
        <p:xfrm>
          <a:off x="1834849" y="1226707"/>
          <a:ext cx="7748422" cy="4404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93444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690742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Gantt chart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02CAEC-C47B-057F-A1DD-71BCC0D06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865"/>
            <a:ext cx="121920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657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581755" y="2441298"/>
            <a:ext cx="2678653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项目指标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THREE.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8398" y="1959817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71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7689B76-BFDF-8CAF-6899-DE0296309C94}"/>
              </a:ext>
            </a:extLst>
          </p:cNvPr>
          <p:cNvSpPr/>
          <p:nvPr/>
        </p:nvSpPr>
        <p:spPr>
          <a:xfrm>
            <a:off x="0" y="152400"/>
            <a:ext cx="109538" cy="50006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180DF0-224D-DCA8-39E1-488C578E5E17}"/>
              </a:ext>
            </a:extLst>
          </p:cNvPr>
          <p:cNvSpPr txBox="1"/>
          <p:nvPr/>
        </p:nvSpPr>
        <p:spPr>
          <a:xfrm>
            <a:off x="169863" y="142875"/>
            <a:ext cx="6908800" cy="500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Performance </a:t>
            </a:r>
            <a:r>
              <a:rPr lang="en-US" altLang="zh-CN" sz="2400" spc="100" dirty="0" err="1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indice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3D76014-8356-E4CF-EDA9-B306FBB4B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906588"/>
              </p:ext>
            </p:extLst>
          </p:nvPr>
        </p:nvGraphicFramePr>
        <p:xfrm>
          <a:off x="327145" y="589155"/>
          <a:ext cx="10721977" cy="626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8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0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75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75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40117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WB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PV</a:t>
                      </a:r>
                      <a:r>
                        <a:rPr lang="zh-CN" altLang="en-US" sz="1800" dirty="0"/>
                        <a:t>预算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EV</a:t>
                      </a:r>
                      <a:r>
                        <a:rPr lang="zh-CN" altLang="en-US" sz="1800" dirty="0"/>
                        <a:t>挣值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AC</a:t>
                      </a:r>
                      <a:r>
                        <a:rPr lang="zh-CN" altLang="en-US" sz="1800" dirty="0"/>
                        <a:t>实际成本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CV</a:t>
                      </a:r>
                      <a:r>
                        <a:rPr lang="zh-CN" altLang="en-US" sz="1800" dirty="0"/>
                        <a:t>成本偏差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EV-AC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SV</a:t>
                      </a:r>
                      <a:r>
                        <a:rPr lang="zh-CN" altLang="en-US" sz="1800" dirty="0"/>
                        <a:t>进度偏差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EV-PV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CPI</a:t>
                      </a:r>
                      <a:r>
                        <a:rPr lang="zh-CN" altLang="en-US" sz="1800" dirty="0"/>
                        <a:t>成本指标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EV/AC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SPI</a:t>
                      </a:r>
                      <a:r>
                        <a:rPr lang="zh-CN" altLang="en-US" sz="1800" dirty="0"/>
                        <a:t>进度指标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EV/PV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36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Determine project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17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Determine requirements</a:t>
                      </a:r>
                    </a:p>
                    <a:p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Planning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System design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Learn related techniques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-5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0.8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Collect data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-5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-5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0.67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0.67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117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Model selection and training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70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-10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0.86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Front page design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Model accuracy test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28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-8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-5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0.714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0.8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40117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Project integration and improvement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1.67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177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effectLst/>
                        </a:rPr>
                        <a:t>Overall project testing</a:t>
                      </a:r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1.25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41" marR="91441" marT="45723" marB="4572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9909DA4-F3B9-D005-B779-6A799CC51D2E}"/>
              </a:ext>
            </a:extLst>
          </p:cNvPr>
          <p:cNvSpPr/>
          <p:nvPr/>
        </p:nvSpPr>
        <p:spPr>
          <a:xfrm>
            <a:off x="0" y="152400"/>
            <a:ext cx="109538" cy="50006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0DD6A5-B9CB-A026-70A2-5B29684181C5}"/>
              </a:ext>
            </a:extLst>
          </p:cNvPr>
          <p:cNvSpPr txBox="1"/>
          <p:nvPr/>
        </p:nvSpPr>
        <p:spPr>
          <a:xfrm>
            <a:off x="169863" y="142875"/>
            <a:ext cx="6908800" cy="500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Performance </a:t>
            </a:r>
            <a:r>
              <a:rPr lang="en-US" altLang="zh-CN" sz="2400" spc="100" dirty="0" err="1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indice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BE4B7838-AFA9-492A-E889-ABACFF6B716E}"/>
              </a:ext>
            </a:extLst>
          </p:cNvPr>
          <p:cNvGraphicFramePr>
            <a:graphicFrameLocks/>
          </p:cNvGraphicFramePr>
          <p:nvPr/>
        </p:nvGraphicFramePr>
        <p:xfrm>
          <a:off x="1712259" y="1071281"/>
          <a:ext cx="8355106" cy="4585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479</Words>
  <Application>Microsoft Office PowerPoint</Application>
  <PresentationFormat>宽屏</PresentationFormat>
  <Paragraphs>196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宋体</vt:lpstr>
      <vt:lpstr>微软雅黑 Light</vt:lpstr>
      <vt:lpstr>Arial</vt:lpstr>
      <vt:lpstr>Calibri</vt:lpstr>
      <vt:lpstr>Century Gothic</vt:lpstr>
      <vt:lpstr>汉仪大宋简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晓杰 郭</cp:lastModifiedBy>
  <cp:revision>50</cp:revision>
  <dcterms:created xsi:type="dcterms:W3CDTF">2019-04-28T02:52:00Z</dcterms:created>
  <dcterms:modified xsi:type="dcterms:W3CDTF">2024-06-19T13:50:50Z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EC6664406A0847F3BCD388051DB60019_13</vt:lpwstr>
  </property>
</Properties>
</file>